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89" r:id="rId5"/>
    <p:sldId id="286" r:id="rId6"/>
    <p:sldId id="270" r:id="rId7"/>
    <p:sldId id="293" r:id="rId8"/>
    <p:sldId id="296" r:id="rId9"/>
    <p:sldId id="290" r:id="rId10"/>
    <p:sldId id="292" r:id="rId11"/>
    <p:sldId id="295" r:id="rId12"/>
    <p:sldId id="297" r:id="rId13"/>
    <p:sldId id="294" r:id="rId14"/>
    <p:sldId id="298" r:id="rId15"/>
    <p:sldId id="273" r:id="rId16"/>
    <p:sldId id="29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1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7082"/>
    <a:srgbClr val="0090A2"/>
    <a:srgbClr val="4040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88132" autoAdjust="0"/>
  </p:normalViewPr>
  <p:slideViewPr>
    <p:cSldViewPr snapToGrid="0">
      <p:cViewPr varScale="1">
        <p:scale>
          <a:sx n="100" d="100"/>
          <a:sy n="100" d="100"/>
        </p:scale>
        <p:origin x="876" y="9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2F7A84F-E231-42BE-A9F8-B5131853C8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B813BC-9E49-4ABB-A3C3-CEE0885B02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BDBEE-1FDA-4F57-947F-5759FA6ABC55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ADFF29-9BE4-4CDF-A198-BBEE303F0E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D4AFC6-5A97-4417-A16A-485E5801A6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8C659-3DDB-48CB-A056-6A658A161B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767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6A9CD-5E57-4C86-B862-09CA519924BA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004F4-F240-48F9-8AE1-486585C7F0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881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853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Audience 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986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373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17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087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089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317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56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12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252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  <a:p>
            <a:r>
              <a:rPr lang="en-US" dirty="0"/>
              <a:t>https://agb.org/knowledge-center/board-fundamentals/shared-governance/</a:t>
            </a:r>
          </a:p>
          <a:p>
            <a:r>
              <a:rPr lang="en-US" dirty="0"/>
              <a:t>https://www.boardeffect.com/blog/shared-governance-model-higher-education-boards/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196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295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256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7D165-49B0-44FF-A267-367F5A6EE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39514"/>
            <a:ext cx="9144000" cy="2128049"/>
          </a:xfrm>
        </p:spPr>
        <p:txBody>
          <a:bodyPr anchor="b"/>
          <a:lstStyle>
            <a:lvl1pPr algn="ctr">
              <a:lnSpc>
                <a:spcPct val="12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B52800-74D6-4A78-AC9B-8E737A1A3B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1162"/>
            <a:ext cx="9144000" cy="882001"/>
          </a:xfrm>
          <a:solidFill>
            <a:schemeClr val="accent2">
              <a:alpha val="90000"/>
            </a:schemeClr>
          </a:solidFill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1" kern="1200" spc="65" dirty="0">
                <a:solidFill>
                  <a:schemeClr val="accent1"/>
                </a:solidFill>
                <a:latin typeface="+mn-lt"/>
                <a:ea typeface="+mn-ea"/>
                <a:cs typeface="Arial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91F7B-C4AF-4FC6-A6BE-657DEF6D5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08ED5-AEFE-4443-9040-726EF6690995}" type="datetime1">
              <a:rPr lang="en-US" noProof="0" smtClean="0"/>
              <a:t>4/4/2023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D32F8-B0C7-4332-B0A5-BC19DD8C4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30946-D0C7-4F78-94B0-427DAA6D5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89509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202246-9B90-4CE1-AAF1-3328E51AE0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43DF42B-5E6A-409A-A205-0B59AE5FBD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530301" y="1690689"/>
            <a:ext cx="3148965" cy="192243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C7A202D-9C81-48E9-AC0B-E4DDE20AE14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888689" y="1702826"/>
            <a:ext cx="3148965" cy="192243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60EB58-EF7E-435A-8B07-B5BCF3AF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76098-6FA1-470A-BEF4-E4B0AC75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47ABC-6745-43B6-8A64-6E191BD65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7076" y="1702826"/>
            <a:ext cx="3148965" cy="192243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57DE0-C032-4FCC-9006-09C2C328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D216-73DE-4B96-8E1B-BB64D86142BB}" type="datetime1">
              <a:rPr lang="en-US" noProof="0" smtClean="0"/>
              <a:t>4/4/2023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776CB-2819-4488-9012-A6EA2207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0506441-775A-4D93-ADE3-695C86D6699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530301" y="3849456"/>
            <a:ext cx="3148965" cy="192243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A00A08C-FA2D-44B5-9451-63F193A3E7B3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888689" y="3849456"/>
            <a:ext cx="3148965" cy="192243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A8F9540-8D26-4ADA-88E6-B9A742232C2D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1337076" y="3849456"/>
            <a:ext cx="3148965" cy="1922438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3D7801BA-80A8-4F2C-90C8-155E6210A85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7634" y="1679576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99C7ED62-8CE2-417B-9E03-DB47D419110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499246" y="1679576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1" name="Picture Placeholder 28">
            <a:extLst>
              <a:ext uri="{FF2B5EF4-FFF2-40B4-BE49-F238E27FC236}">
                <a16:creationId xmlns:a16="http://schemas.microsoft.com/office/drawing/2014/main" id="{96383197-4013-4D5E-BF47-64BD2386A4D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26282" y="1679576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2" name="Picture Placeholder 28">
            <a:extLst>
              <a:ext uri="{FF2B5EF4-FFF2-40B4-BE49-F238E27FC236}">
                <a16:creationId xmlns:a16="http://schemas.microsoft.com/office/drawing/2014/main" id="{B2568099-B430-4F70-A248-1840860FFEE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47634" y="3792079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3" name="Picture Placeholder 28">
            <a:extLst>
              <a:ext uri="{FF2B5EF4-FFF2-40B4-BE49-F238E27FC236}">
                <a16:creationId xmlns:a16="http://schemas.microsoft.com/office/drawing/2014/main" id="{82A0F640-3653-4074-BEAA-B09FF6E0B39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99246" y="3792079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4" name="Picture Placeholder 28">
            <a:extLst>
              <a:ext uri="{FF2B5EF4-FFF2-40B4-BE49-F238E27FC236}">
                <a16:creationId xmlns:a16="http://schemas.microsoft.com/office/drawing/2014/main" id="{1723BD4F-261F-418F-B763-09039D2CA7B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6282" y="3792079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67104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B74348DE-EC54-4C62-948C-0B2BF90455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15389"/>
            <a:ext cx="12188825" cy="374261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2A53E879-94A1-4659-9069-ED0D6F03014D}"/>
              </a:ext>
            </a:extLst>
          </p:cNvPr>
          <p:cNvSpPr/>
          <p:nvPr userDrawn="1"/>
        </p:nvSpPr>
        <p:spPr>
          <a:xfrm>
            <a:off x="2400" y="1999821"/>
            <a:ext cx="12189600" cy="1115568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F43C73-1D0F-45F9-A7E4-E9D24EAFD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88E76-F6AB-4621-A9A6-20A81C5A3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13FB9-6D6C-4F61-9E7A-76E686D06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434047"/>
            <a:ext cx="5157787" cy="27556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93A737-E48B-4909-BE04-F55B58103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F9958C-DB5F-444E-ACE8-73F5E0CA6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434047"/>
            <a:ext cx="5183188" cy="27556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D097D1-3052-4C1F-B573-CA25FFF6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CD8C-7FEF-4E71-8EB9-D3BA6E2E3E9E}" type="datetime1">
              <a:rPr lang="en-US" noProof="0" smtClean="0"/>
              <a:t>4/4/2023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07AC3-2220-4DDA-A22A-C404538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D8DEB3-F122-4B42-9E12-F61189B8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75339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29F16048-FF4E-41B1-B3D4-0FB210A70DF2}"/>
              </a:ext>
            </a:extLst>
          </p:cNvPr>
          <p:cNvSpPr/>
          <p:nvPr userDrawn="1"/>
        </p:nvSpPr>
        <p:spPr>
          <a:xfrm>
            <a:off x="5294630" y="0"/>
            <a:ext cx="6897370" cy="6858000"/>
          </a:xfrm>
          <a:custGeom>
            <a:avLst/>
            <a:gdLst/>
            <a:ahLst/>
            <a:cxnLst/>
            <a:rect l="l" t="t" r="r" b="b"/>
            <a:pathLst>
              <a:path w="6897370" h="6858000">
                <a:moveTo>
                  <a:pt x="0" y="6858000"/>
                </a:moveTo>
                <a:lnTo>
                  <a:pt x="6896900" y="6858000"/>
                </a:lnTo>
                <a:lnTo>
                  <a:pt x="68969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lang="en-US" noProof="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8AB8B54-69CD-4C57-8DBB-02A0E09851DD}"/>
              </a:ext>
            </a:extLst>
          </p:cNvPr>
          <p:cNvSpPr/>
          <p:nvPr userDrawn="1"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90E0AA-5363-4861-AB6B-0E4D34D74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17362"/>
            <a:ext cx="3932237" cy="130211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79774D-36EB-4201-B1AC-922DD2E06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94251" y="1192697"/>
            <a:ext cx="4057961" cy="143123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1E234-1CB2-41A0-B40D-7E7F160CB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D634D-0427-413D-A0D0-098959D06FEF}" type="datetime1">
              <a:rPr lang="en-US" noProof="0" smtClean="0"/>
              <a:t>4/4/2023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FD472E-6334-4051-B4D9-6361A819F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384B9-6290-4070-B7D1-A105B27F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9337951D-6DB6-4713-9200-E8513CDEB6B3}"/>
              </a:ext>
            </a:extLst>
          </p:cNvPr>
          <p:cNvSpPr/>
          <p:nvPr userDrawn="1"/>
        </p:nvSpPr>
        <p:spPr>
          <a:xfrm>
            <a:off x="0" y="2430411"/>
            <a:ext cx="3625850" cy="3438525"/>
          </a:xfrm>
          <a:custGeom>
            <a:avLst/>
            <a:gdLst/>
            <a:ahLst/>
            <a:cxnLst/>
            <a:rect l="l" t="t" r="r" b="b"/>
            <a:pathLst>
              <a:path w="3625850" h="3438525">
                <a:moveTo>
                  <a:pt x="0" y="3438486"/>
                </a:moveTo>
                <a:lnTo>
                  <a:pt x="3625596" y="3438486"/>
                </a:lnTo>
                <a:lnTo>
                  <a:pt x="3625596" y="0"/>
                </a:lnTo>
                <a:lnTo>
                  <a:pt x="0" y="0"/>
                </a:lnTo>
                <a:lnTo>
                  <a:pt x="0" y="343848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44B7CE-2038-4CCA-AA8A-D03DE5FD95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781223"/>
            <a:ext cx="6040800" cy="273690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28">
            <a:extLst>
              <a:ext uri="{FF2B5EF4-FFF2-40B4-BE49-F238E27FC236}">
                <a16:creationId xmlns:a16="http://schemas.microsoft.com/office/drawing/2014/main" id="{2EB2F967-97B6-4CA8-B3E7-5FF7CA2BDD8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86106" y="1188012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28">
            <a:extLst>
              <a:ext uri="{FF2B5EF4-FFF2-40B4-BE49-F238E27FC236}">
                <a16:creationId xmlns:a16="http://schemas.microsoft.com/office/drawing/2014/main" id="{5E78E133-FE09-456A-8463-9EFAC6ADE26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86106" y="2878015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F0C3496-EA4B-43E5-9704-968F80A8552C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7294250" y="2880357"/>
            <a:ext cx="4057961" cy="143123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Picture Placeholder 28">
            <a:extLst>
              <a:ext uri="{FF2B5EF4-FFF2-40B4-BE49-F238E27FC236}">
                <a16:creationId xmlns:a16="http://schemas.microsoft.com/office/drawing/2014/main" id="{13414E14-9FEB-40F8-AE6E-319637A8F1C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586106" y="4568018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EC97C88-8B4C-4665-845B-95CE8F237779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7294250" y="4568018"/>
            <a:ext cx="4057961" cy="143123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4386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11141-A77D-4E0E-8CAF-4CD3B2799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EFDE0-5A54-402A-B0C3-6BC0BB739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825AD-4585-4E37-A076-3D0070C93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561F-7E45-400C-8758-912CDFE9410A}" type="datetime1">
              <a:rPr lang="en-US" noProof="0" smtClean="0"/>
              <a:t>4/4/2023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064AD-EDC3-4B13-8CD6-49EB60099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0FD1E-16F6-49B1-A938-8CE601ED7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2546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FA988-92AD-48D7-890A-AA0540961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999FA-A189-41DB-9CFC-D1356C534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D83DC-20E7-4B71-9794-36FC33B1B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4BC7-4CDB-41D7-81AF-9CE8473FF4B8}" type="datetime1">
              <a:rPr lang="en-US" noProof="0" smtClean="0"/>
              <a:t>4/4/2023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7D103-1290-4592-B37C-19C9C9DB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55B1B-4A5C-42C7-99A5-B8217736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33201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60EB58-EF7E-435A-8B07-B5BCF3AF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76098-6FA1-470A-BEF4-E4B0AC75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47ABC-6745-43B6-8A64-6E191BD65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87105-2538-4216-9A7E-445FA092F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57DE0-C032-4FCC-9006-09C2C328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D216-73DE-4B96-8E1B-BB64D86142BB}" type="datetime1">
              <a:rPr lang="en-US" noProof="0" smtClean="0"/>
              <a:t>4/4/2023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776CB-2819-4488-9012-A6EA2207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25036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43C73-1D0F-45F9-A7E4-E9D24EAFD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88E76-F6AB-4621-A9A6-20A81C5A3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13FB9-6D6C-4F61-9E7A-76E686D06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93A737-E48B-4909-BE04-F55B58103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F9958C-DB5F-444E-ACE8-73F5E0CA6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D097D1-3052-4C1F-B573-CA25FFF6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CD8C-7FEF-4E71-8EB9-D3BA6E2E3E9E}" type="datetime1">
              <a:rPr lang="en-US" noProof="0" smtClean="0"/>
              <a:t>4/4/2023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07AC3-2220-4DDA-A22A-C404538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D8DEB3-F122-4B42-9E12-F61189B8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32769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89EF5-3FD9-4423-A9E8-B67B4E902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0D7191-31B4-440E-A4E9-F412FA55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379E-9B58-41EA-B928-5B1C8436A60E}" type="datetime1">
              <a:rPr lang="en-US" noProof="0" smtClean="0"/>
              <a:t>4/4/2023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85CB6-0880-4BF0-8E98-291E70C7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4A5E74-F26F-4C7A-BED1-6EE66C0B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91903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55C546-684A-45B9-8890-66DC55DF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0A371-51FE-4D99-BD87-6A650FCE519D}" type="datetime1">
              <a:rPr lang="en-US" noProof="0" smtClean="0"/>
              <a:t>4/4/2023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43EBDF-D696-42F7-B962-56F5FEE12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9D77E-1675-4F9D-9113-B274CB0E8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4602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9C90-06AB-49B5-9970-F5791DE93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B0071-932D-4CA0-92FB-A6E75AC85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C8D9F5-8B70-4BDD-9CB5-BBF87CF55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9DE91-7A80-4682-9D32-2CD41DEFB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8CFF-A1C0-4B6C-AA8D-BE72CB14468D}" type="datetime1">
              <a:rPr lang="en-US" noProof="0" smtClean="0"/>
              <a:t>4/4/2023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9E2482-2E7D-4868-95A7-4A55B40FE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E84CF-C3E5-4475-84C7-21CBAC064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2625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0E0AA-5363-4861-AB6B-0E4D34D74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44B7CE-2038-4CCA-AA8A-D03DE5FD95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79774D-36EB-4201-B1AC-922DD2E06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1E234-1CB2-41A0-B40D-7E7F160CB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D634D-0427-413D-A0D0-098959D06FEF}" type="datetime1">
              <a:rPr lang="en-US" noProof="0" smtClean="0"/>
              <a:t>4/4/2023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FD472E-6334-4051-B4D9-6361A819F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384B9-6290-4070-B7D1-A105B27F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67443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CEC732-0DE2-456B-92A1-84321C9BD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16A5B-B156-4DC3-B18E-14F3E59A6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0252E-67CD-4B33-849F-7B1449CF27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1749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591E0-5367-4F2F-9C30-2087D79A846D}" type="datetime1">
              <a:rPr lang="en-US" noProof="0" smtClean="0"/>
              <a:t>4/4/2023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20AD2-E3F8-48CB-8B72-B0945DF53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490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A5F3BCF-F6FD-4DFF-B0B4-9892C9389344}"/>
              </a:ext>
            </a:extLst>
          </p:cNvPr>
          <p:cNvSpPr/>
          <p:nvPr userDrawn="1"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DEFFD-817B-43EC-86F0-34DEA2BA5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8844" y="6174902"/>
            <a:ext cx="3571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fld id="{82EE24B5-652C-4DB5-B7C3-B5BBEC1280B1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6410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0" r:id="rId11"/>
    <p:sldLayoutId id="214748366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E745F20-F130-4708-BD5A-1A4FF4BE4D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0" y="0"/>
            <a:ext cx="12192000" cy="6858000"/>
          </a:xfrm>
          <a:prstGeom prst="rect">
            <a:avLst/>
          </a:prstGeom>
        </p:spPr>
      </p:pic>
      <p:sp>
        <p:nvSpPr>
          <p:cNvPr id="4" name="object 3" descr="People with documents">
            <a:extLst>
              <a:ext uri="{FF2B5EF4-FFF2-40B4-BE49-F238E27FC236}">
                <a16:creationId xmlns:a16="http://schemas.microsoft.com/office/drawing/2014/main" id="{0CA2E80D-F3EC-4A5F-8E65-56FEA206EE0F}"/>
              </a:ext>
            </a:extLst>
          </p:cNvPr>
          <p:cNvSpPr/>
          <p:nvPr/>
        </p:nvSpPr>
        <p:spPr bwMode="ltGray">
          <a:xfrm>
            <a:off x="-127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B6C91D-4B22-49F1-9A0B-ABEB9E1F5A26}"/>
              </a:ext>
            </a:extLst>
          </p:cNvPr>
          <p:cNvSpPr>
            <a:spLocks noGrp="1"/>
          </p:cNvSpPr>
          <p:nvPr>
            <p:ph type="ctrTitle"/>
          </p:nvPr>
        </p:nvSpPr>
        <p:spPr bwMode="ltGray">
          <a:xfrm>
            <a:off x="1524000" y="1656052"/>
            <a:ext cx="9144000" cy="882001"/>
          </a:xfrm>
        </p:spPr>
        <p:txBody>
          <a:bodyPr>
            <a:normAutofit fontScale="90000"/>
          </a:bodyPr>
          <a:lstStyle/>
          <a:p>
            <a:pPr>
              <a:lnSpc>
                <a:spcPct val="125000"/>
              </a:lnSpc>
            </a:pPr>
            <a:r>
              <a:rPr lang="en-US" sz="5000" dirty="0">
                <a:solidFill>
                  <a:schemeClr val="bg1"/>
                </a:solidFill>
              </a:rPr>
              <a:t>Not Synthetic Oil and Water: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8CF06A-B594-4BA2-8B1E-D649096D742F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Gray">
          <a:xfrm>
            <a:off x="2730478" y="3232617"/>
            <a:ext cx="6728504" cy="1764968"/>
          </a:xfrm>
          <a:solidFill>
            <a:schemeClr val="accent2">
              <a:alpha val="90000"/>
            </a:schemeClr>
          </a:solidFill>
        </p:spPr>
        <p:txBody>
          <a:bodyPr anchor="ctr" anchorCtr="0">
            <a:normAutofit/>
          </a:bodyPr>
          <a:lstStyle/>
          <a:p>
            <a:r>
              <a:rPr lang="en-US" sz="2500" b="1" i="1" spc="65" dirty="0">
                <a:solidFill>
                  <a:schemeClr val="accent1"/>
                </a:solidFill>
                <a:cs typeface="Arial"/>
              </a:rPr>
              <a:t>The Relationship between Automotive Faculty and Administration at a Technical College</a:t>
            </a:r>
          </a:p>
        </p:txBody>
      </p:sp>
      <p:sp>
        <p:nvSpPr>
          <p:cNvPr id="6" name="object 7" descr="Beige rectangle">
            <a:extLst>
              <a:ext uri="{FF2B5EF4-FFF2-40B4-BE49-F238E27FC236}">
                <a16:creationId xmlns:a16="http://schemas.microsoft.com/office/drawing/2014/main" id="{B36975AA-C62E-46BE-9382-E2CF56FDF817}"/>
              </a:ext>
            </a:extLst>
          </p:cNvPr>
          <p:cNvSpPr/>
          <p:nvPr/>
        </p:nvSpPr>
        <p:spPr bwMode="white">
          <a:xfrm>
            <a:off x="4044000" y="2846407"/>
            <a:ext cx="4104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5E9D9D9-4305-6965-5E26-5A2D987CCF4E}"/>
              </a:ext>
            </a:extLst>
          </p:cNvPr>
          <p:cNvSpPr txBox="1">
            <a:spLocks/>
          </p:cNvSpPr>
          <p:nvPr/>
        </p:nvSpPr>
        <p:spPr bwMode="blackGray">
          <a:xfrm>
            <a:off x="3007712" y="6075611"/>
            <a:ext cx="6174036" cy="264761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1" kern="1200" spc="65" dirty="0">
                <a:solidFill>
                  <a:schemeClr val="accent1"/>
                </a:solidFill>
                <a:latin typeface="+mn-lt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/>
              <a:t>2023 ACTE Region V Leadership Conference</a:t>
            </a:r>
            <a:endParaRPr lang="en-US" b="0" i="0" dirty="0"/>
          </a:p>
        </p:txBody>
      </p:sp>
    </p:spTree>
    <p:extLst>
      <p:ext uri="{BB962C8B-B14F-4D97-AF65-F5344CB8AC3E}">
        <p14:creationId xmlns:p14="http://schemas.microsoft.com/office/powerpoint/2010/main" val="1093556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Question mark boxes">
            <a:extLst>
              <a:ext uri="{FF2B5EF4-FFF2-40B4-BE49-F238E27FC236}">
                <a16:creationId xmlns:a16="http://schemas.microsoft.com/office/drawing/2014/main" id="{BD5BAEF8-04EE-4148-AB9D-25427A926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6" y="675"/>
            <a:ext cx="12189150" cy="685665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537408-2125-4CE5-92A7-F7E0FCBA31D0}"/>
              </a:ext>
            </a:extLst>
          </p:cNvPr>
          <p:cNvSpPr txBox="1">
            <a:spLocks/>
          </p:cNvSpPr>
          <p:nvPr/>
        </p:nvSpPr>
        <p:spPr>
          <a:xfrm>
            <a:off x="0" y="1358900"/>
            <a:ext cx="6348413" cy="414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1548000" tIns="216000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100"/>
              </a:spcBef>
              <a:buFont typeface="Arial" panose="020B0604020202020204" pitchFamily="34" charset="0"/>
              <a:buNone/>
            </a:pPr>
            <a:endParaRPr lang="en-US" sz="3200" b="1" dirty="0">
              <a:solidFill>
                <a:schemeClr val="bg2">
                  <a:alpha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BB57A-289F-385A-68AD-7CCFB65E9317}"/>
              </a:ext>
            </a:extLst>
          </p:cNvPr>
          <p:cNvSpPr txBox="1"/>
          <p:nvPr/>
        </p:nvSpPr>
        <p:spPr>
          <a:xfrm>
            <a:off x="354684" y="2381250"/>
            <a:ext cx="57413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60" dirty="0">
                <a:solidFill>
                  <a:schemeClr val="bg2">
                    <a:lumMod val="20000"/>
                    <a:lumOff val="80000"/>
                    <a:alpha val="75000"/>
                  </a:schemeClr>
                </a:solidFill>
                <a:cs typeface="Arial"/>
              </a:rPr>
              <a:t>What are some challenges you’ve faced when creating new programs at your institutions?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03473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2F964C5C-6522-7CD0-3FA9-ECD1DE2C88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8727440" cy="6858000"/>
          </a:xfrm>
          <a:prstGeom prst="rect">
            <a:avLst/>
          </a:prstGeom>
        </p:spPr>
      </p:pic>
      <p:sp>
        <p:nvSpPr>
          <p:cNvPr id="5" name="object 3" descr="Beige rectangle">
            <a:extLst>
              <a:ext uri="{FF2B5EF4-FFF2-40B4-BE49-F238E27FC236}">
                <a16:creationId xmlns:a16="http://schemas.microsoft.com/office/drawing/2014/main" id="{DCF29767-6635-4A46-AB77-672CC90C6FBE}"/>
              </a:ext>
            </a:extLst>
          </p:cNvPr>
          <p:cNvSpPr/>
          <p:nvPr/>
        </p:nvSpPr>
        <p:spPr>
          <a:xfrm>
            <a:off x="8181340" y="444137"/>
            <a:ext cx="4010660" cy="6251304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6" name="object 6" descr="Blue rectangle">
            <a:extLst>
              <a:ext uri="{FF2B5EF4-FFF2-40B4-BE49-F238E27FC236}">
                <a16:creationId xmlns:a16="http://schemas.microsoft.com/office/drawing/2014/main" id="{9FABC344-E043-45BE-8588-06C658DBCE70}"/>
              </a:ext>
            </a:extLst>
          </p:cNvPr>
          <p:cNvSpPr/>
          <p:nvPr/>
        </p:nvSpPr>
        <p:spPr>
          <a:xfrm>
            <a:off x="5850194" y="1108236"/>
            <a:ext cx="6341806" cy="5181599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5C5720-51D4-4632-91CD-936B8AB96750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6319520" y="1307448"/>
            <a:ext cx="5781040" cy="822336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Automotive Program Challenges</a:t>
            </a:r>
            <a:endParaRPr lang="en-US" sz="2800" dirty="0"/>
          </a:p>
        </p:txBody>
      </p:sp>
      <p:sp>
        <p:nvSpPr>
          <p:cNvPr id="7" name="object 9" descr="Beige rectangle">
            <a:extLst>
              <a:ext uri="{FF2B5EF4-FFF2-40B4-BE49-F238E27FC236}">
                <a16:creationId xmlns:a16="http://schemas.microsoft.com/office/drawing/2014/main" id="{02C6628C-972C-4717-AAF3-D882B30F6658}"/>
              </a:ext>
            </a:extLst>
          </p:cNvPr>
          <p:cNvSpPr/>
          <p:nvPr/>
        </p:nvSpPr>
        <p:spPr bwMode="white">
          <a:xfrm>
            <a:off x="6435183" y="2105648"/>
            <a:ext cx="2970000" cy="0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7A818AB-B120-41D5-88A6-933AB9CAAE68}"/>
              </a:ext>
            </a:extLst>
          </p:cNvPr>
          <p:cNvSpPr txBox="1">
            <a:spLocks/>
          </p:cNvSpPr>
          <p:nvPr/>
        </p:nvSpPr>
        <p:spPr bwMode="white">
          <a:xfrm>
            <a:off x="6095999" y="2351222"/>
            <a:ext cx="5860869" cy="37079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i="1" spc="-25" dirty="0">
              <a:solidFill>
                <a:schemeClr val="bg2">
                  <a:lumMod val="20000"/>
                  <a:lumOff val="80000"/>
                </a:schemeClr>
              </a:solidFill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FF391E-F5E2-7BF2-D4E1-40472EDE64D1}"/>
              </a:ext>
            </a:extLst>
          </p:cNvPr>
          <p:cNvSpPr txBox="1"/>
          <p:nvPr/>
        </p:nvSpPr>
        <p:spPr>
          <a:xfrm>
            <a:off x="6435183" y="2327087"/>
            <a:ext cx="477847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New </a:t>
            </a:r>
            <a:r>
              <a:rPr lang="en-US" sz="2400">
                <a:solidFill>
                  <a:schemeClr val="bg1"/>
                </a:solidFill>
              </a:rPr>
              <a:t>Automotive Electronic Diagnostic </a:t>
            </a:r>
            <a:r>
              <a:rPr lang="en-US" sz="2400" dirty="0">
                <a:solidFill>
                  <a:schemeClr val="bg1"/>
                </a:solidFill>
              </a:rPr>
              <a:t>Specialist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Open Auto Faculty Positions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     -New Faculty onboarding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Budgeting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Student Recruitment/Retention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I was called “a jerk” </a:t>
            </a:r>
          </a:p>
        </p:txBody>
      </p:sp>
    </p:spTree>
    <p:extLst>
      <p:ext uri="{BB962C8B-B14F-4D97-AF65-F5344CB8AC3E}">
        <p14:creationId xmlns:p14="http://schemas.microsoft.com/office/powerpoint/2010/main" val="196705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A6A75DC-BE31-480B-B034-B1DF7AFA50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09671"/>
            <a:ext cx="12189600" cy="5348330"/>
          </a:xfrm>
        </p:spPr>
      </p:pic>
      <p:sp>
        <p:nvSpPr>
          <p:cNvPr id="12" name="object 3" descr="Blue rectangle">
            <a:extLst>
              <a:ext uri="{FF2B5EF4-FFF2-40B4-BE49-F238E27FC236}">
                <a16:creationId xmlns:a16="http://schemas.microsoft.com/office/drawing/2014/main" id="{CDEEA71D-C3B3-45BB-A776-D17D92A58127}"/>
              </a:ext>
            </a:extLst>
          </p:cNvPr>
          <p:cNvSpPr/>
          <p:nvPr/>
        </p:nvSpPr>
        <p:spPr>
          <a:xfrm>
            <a:off x="0" y="1509670"/>
            <a:ext cx="12189600" cy="534833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13" name="Oval 12" descr="Beige oval">
            <a:extLst>
              <a:ext uri="{FF2B5EF4-FFF2-40B4-BE49-F238E27FC236}">
                <a16:creationId xmlns:a16="http://schemas.microsoft.com/office/drawing/2014/main" id="{F336552F-CA64-452F-9BD8-01334388BFF5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ADB42F-AE48-4323-897F-DB5A083BD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295"/>
            <a:ext cx="10515600" cy="1117402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EAD4F2-C5CC-44E9-A092-76413D5CA7F4}"/>
              </a:ext>
            </a:extLst>
          </p:cNvPr>
          <p:cNvSpPr>
            <a:spLocks noGrp="1"/>
          </p:cNvSpPr>
          <p:nvPr>
            <p:ph sz="half" idx="2"/>
          </p:nvPr>
        </p:nvSpPr>
        <p:spPr bwMode="white">
          <a:xfrm>
            <a:off x="2116773" y="2359742"/>
            <a:ext cx="3789362" cy="3829921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US" sz="2800" dirty="0">
                <a:solidFill>
                  <a:srgbClr val="FFFFFF"/>
                </a:solidFill>
                <a:cs typeface="Arial"/>
              </a:rPr>
              <a:t>How do you navigate leadership challenges during times of change?</a:t>
            </a:r>
          </a:p>
          <a:p>
            <a:pPr>
              <a:lnSpc>
                <a:spcPct val="125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US" sz="2800" dirty="0">
                <a:solidFill>
                  <a:srgbClr val="FFFFFF"/>
                </a:solidFill>
                <a:cs typeface="Arial"/>
              </a:rPr>
              <a:t>Leadership-define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E0C6FDF-5982-4E37-B65D-F7B05D0FFB52}"/>
              </a:ext>
            </a:extLst>
          </p:cNvPr>
          <p:cNvSpPr>
            <a:spLocks noGrp="1"/>
          </p:cNvSpPr>
          <p:nvPr>
            <p:ph sz="quarter" idx="4"/>
          </p:nvPr>
        </p:nvSpPr>
        <p:spPr bwMode="white">
          <a:xfrm>
            <a:off x="6172200" y="2359742"/>
            <a:ext cx="5183188" cy="3829921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US" sz="2800" dirty="0">
                <a:solidFill>
                  <a:srgbClr val="FFFFFF"/>
                </a:solidFill>
                <a:cs typeface="Arial"/>
              </a:rPr>
              <a:t>Communication</a:t>
            </a:r>
          </a:p>
          <a:p>
            <a:pPr>
              <a:lnSpc>
                <a:spcPct val="125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US" sz="2800" dirty="0">
                <a:solidFill>
                  <a:srgbClr val="FFFFFF"/>
                </a:solidFill>
                <a:cs typeface="Arial"/>
              </a:rPr>
              <a:t>Commitment </a:t>
            </a:r>
          </a:p>
          <a:p>
            <a:pPr>
              <a:lnSpc>
                <a:spcPct val="125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US" sz="2800" dirty="0">
                <a:solidFill>
                  <a:srgbClr val="FFFFFF"/>
                </a:solidFill>
                <a:cs typeface="Arial"/>
              </a:rPr>
              <a:t>Teamwork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8F7FB6B-EAC9-40F7-9522-61A8D53E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object 5" descr="Beige rectangle">
            <a:extLst>
              <a:ext uri="{FF2B5EF4-FFF2-40B4-BE49-F238E27FC236}">
                <a16:creationId xmlns:a16="http://schemas.microsoft.com/office/drawing/2014/main" id="{890F7762-BD37-4D33-9F80-1DA07B5E172E}"/>
              </a:ext>
            </a:extLst>
          </p:cNvPr>
          <p:cNvSpPr/>
          <p:nvPr/>
        </p:nvSpPr>
        <p:spPr>
          <a:xfrm>
            <a:off x="915637" y="1130074"/>
            <a:ext cx="3672000" cy="0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01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 descr="Back of people's heads and raised hands at corporate presentation with speaker and whiteboard out of focus in background">
            <a:extLst>
              <a:ext uri="{FF2B5EF4-FFF2-40B4-BE49-F238E27FC236}">
                <a16:creationId xmlns:a16="http://schemas.microsoft.com/office/drawing/2014/main" id="{42EF1974-141C-494C-A63E-216742273C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63" y="-1237901"/>
            <a:ext cx="12189600" cy="8113208"/>
          </a:xfrm>
        </p:spPr>
      </p:pic>
      <p:sp>
        <p:nvSpPr>
          <p:cNvPr id="22" name="object 3" descr="Blue rectangle">
            <a:extLst>
              <a:ext uri="{FF2B5EF4-FFF2-40B4-BE49-F238E27FC236}">
                <a16:creationId xmlns:a16="http://schemas.microsoft.com/office/drawing/2014/main" id="{2D225086-68BE-4168-8F17-9443ADD89675}"/>
              </a:ext>
            </a:extLst>
          </p:cNvPr>
          <p:cNvSpPr/>
          <p:nvPr/>
        </p:nvSpPr>
        <p:spPr>
          <a:xfrm>
            <a:off x="-5364" y="0"/>
            <a:ext cx="12197363" cy="6875307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BDEDF39-62EC-40AF-98F4-06A79F1F80F1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845963" y="266093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Thank you</a:t>
            </a:r>
            <a:endParaRPr lang="en-US" dirty="0"/>
          </a:p>
        </p:txBody>
      </p:sp>
      <p:sp>
        <p:nvSpPr>
          <p:cNvPr id="24" name="object 5" descr="Beige rectangle">
            <a:extLst>
              <a:ext uri="{FF2B5EF4-FFF2-40B4-BE49-F238E27FC236}">
                <a16:creationId xmlns:a16="http://schemas.microsoft.com/office/drawing/2014/main" id="{73ED10AC-D04B-401B-A6A1-6069912D1664}"/>
              </a:ext>
            </a:extLst>
          </p:cNvPr>
          <p:cNvSpPr/>
          <p:nvPr/>
        </p:nvSpPr>
        <p:spPr bwMode="ltGray">
          <a:xfrm>
            <a:off x="4685627" y="3998268"/>
            <a:ext cx="3060000" cy="0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772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2894B736-0F24-454E-8A9D-717EB7869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469625" cy="6858000"/>
          </a:xfrm>
          <a:prstGeom prst="rect">
            <a:avLst/>
          </a:prstGeom>
        </p:spPr>
      </p:pic>
      <p:sp>
        <p:nvSpPr>
          <p:cNvPr id="5" name="object 3" descr="Beige rectangle">
            <a:extLst>
              <a:ext uri="{FF2B5EF4-FFF2-40B4-BE49-F238E27FC236}">
                <a16:creationId xmlns:a16="http://schemas.microsoft.com/office/drawing/2014/main" id="{DCF29767-6635-4A46-AB77-672CC90C6FBE}"/>
              </a:ext>
            </a:extLst>
          </p:cNvPr>
          <p:cNvSpPr/>
          <p:nvPr/>
        </p:nvSpPr>
        <p:spPr>
          <a:xfrm>
            <a:off x="7246374" y="491613"/>
            <a:ext cx="4945626" cy="6056671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6" name="object 6" descr="Blue rectangle">
            <a:extLst>
              <a:ext uri="{FF2B5EF4-FFF2-40B4-BE49-F238E27FC236}">
                <a16:creationId xmlns:a16="http://schemas.microsoft.com/office/drawing/2014/main" id="{9FABC344-E043-45BE-8588-06C658DBCE70}"/>
              </a:ext>
            </a:extLst>
          </p:cNvPr>
          <p:cNvSpPr/>
          <p:nvPr/>
        </p:nvSpPr>
        <p:spPr>
          <a:xfrm>
            <a:off x="5502275" y="970584"/>
            <a:ext cx="6689725" cy="5181599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5C5720-51D4-4632-91CD-936B8AB96750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6095999" y="1317879"/>
            <a:ext cx="5165558" cy="82233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Not Synthetic Oil and Water</a:t>
            </a:r>
            <a:endParaRPr lang="en-US" dirty="0"/>
          </a:p>
        </p:txBody>
      </p:sp>
      <p:sp>
        <p:nvSpPr>
          <p:cNvPr id="7" name="object 9" descr="Beige rectangle">
            <a:extLst>
              <a:ext uri="{FF2B5EF4-FFF2-40B4-BE49-F238E27FC236}">
                <a16:creationId xmlns:a16="http://schemas.microsoft.com/office/drawing/2014/main" id="{02C6628C-972C-4717-AAF3-D882B30F6658}"/>
              </a:ext>
            </a:extLst>
          </p:cNvPr>
          <p:cNvSpPr/>
          <p:nvPr/>
        </p:nvSpPr>
        <p:spPr bwMode="white">
          <a:xfrm>
            <a:off x="6187409" y="2075773"/>
            <a:ext cx="2970000" cy="0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7A818AB-B120-41D5-88A6-933AB9CAAE68}"/>
              </a:ext>
            </a:extLst>
          </p:cNvPr>
          <p:cNvSpPr txBox="1">
            <a:spLocks/>
          </p:cNvSpPr>
          <p:nvPr/>
        </p:nvSpPr>
        <p:spPr bwMode="white">
          <a:xfrm>
            <a:off x="6095999" y="2351222"/>
            <a:ext cx="5860869" cy="37079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spc="-2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Introductions</a:t>
            </a:r>
          </a:p>
          <a:p>
            <a:pPr marL="0" indent="0">
              <a:buNone/>
            </a:pPr>
            <a:r>
              <a:rPr lang="en-US" sz="1800" b="1" spc="-2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	Dimitria Harding</a:t>
            </a:r>
          </a:p>
          <a:p>
            <a:pPr marL="0" indent="0">
              <a:buNone/>
            </a:pPr>
            <a:r>
              <a:rPr lang="en-US" sz="1800" b="1" spc="-2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		-Servant leader</a:t>
            </a:r>
          </a:p>
          <a:p>
            <a:pPr marL="0" indent="0">
              <a:buNone/>
            </a:pPr>
            <a:r>
              <a:rPr lang="en-US" sz="1800" b="1" spc="-2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		-Previous CTE Dean</a:t>
            </a:r>
          </a:p>
          <a:p>
            <a:pPr marL="0" indent="0">
              <a:buNone/>
            </a:pPr>
            <a:r>
              <a:rPr lang="en-US" sz="1800" b="1" spc="-2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	Dave Holmquist</a:t>
            </a:r>
          </a:p>
          <a:p>
            <a:pPr marL="0" indent="0">
              <a:buNone/>
            </a:pPr>
            <a:r>
              <a:rPr lang="en-US" sz="1800" b="1" spc="-2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		-Customer relations</a:t>
            </a:r>
          </a:p>
          <a:p>
            <a:pPr marL="0" indent="0">
              <a:buNone/>
            </a:pPr>
            <a:r>
              <a:rPr lang="en-US" sz="1800" b="1" spc="-2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		-Industry skillset</a:t>
            </a:r>
          </a:p>
          <a:p>
            <a:pPr marL="0" indent="0">
              <a:buNone/>
            </a:pPr>
            <a:r>
              <a:rPr lang="en-US" sz="1800" b="1" spc="-2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“The Title”</a:t>
            </a:r>
          </a:p>
          <a:p>
            <a:pPr marL="0" indent="0">
              <a:buNone/>
            </a:pPr>
            <a:r>
              <a:rPr lang="en-US" sz="1800" b="1" spc="-2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	Summer 2022 meet-and-greet</a:t>
            </a:r>
          </a:p>
        </p:txBody>
      </p:sp>
    </p:spTree>
    <p:extLst>
      <p:ext uri="{BB962C8B-B14F-4D97-AF65-F5344CB8AC3E}">
        <p14:creationId xmlns:p14="http://schemas.microsoft.com/office/powerpoint/2010/main" val="179394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 descr="Two person handshake">
            <a:extLst>
              <a:ext uri="{FF2B5EF4-FFF2-40B4-BE49-F238E27FC236}">
                <a16:creationId xmlns:a16="http://schemas.microsoft.com/office/drawing/2014/main" id="{42EF1974-141C-494C-A63E-216742273C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2" name="object 3" descr="Blue rectangle">
            <a:extLst>
              <a:ext uri="{FF2B5EF4-FFF2-40B4-BE49-F238E27FC236}">
                <a16:creationId xmlns:a16="http://schemas.microsoft.com/office/drawing/2014/main" id="{2D225086-68BE-4168-8F17-9443ADD89675}"/>
              </a:ext>
            </a:extLst>
          </p:cNvPr>
          <p:cNvSpPr/>
          <p:nvPr/>
        </p:nvSpPr>
        <p:spPr>
          <a:xfrm>
            <a:off x="0" y="0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D8AA6DB-EBDB-4269-B4E5-AD059714C629}"/>
              </a:ext>
            </a:extLst>
          </p:cNvPr>
          <p:cNvSpPr>
            <a:spLocks noGrp="1"/>
          </p:cNvSpPr>
          <p:nvPr>
            <p:ph sz="half" idx="15"/>
          </p:nvPr>
        </p:nvSpPr>
        <p:spPr bwMode="white">
          <a:xfrm>
            <a:off x="8599491" y="2005864"/>
            <a:ext cx="2983732" cy="1922438"/>
          </a:xfrm>
        </p:spPr>
        <p:txBody>
          <a:bodyPr>
            <a:noAutofit/>
          </a:bodyPr>
          <a:lstStyle/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en-US" sz="2400" b="1" dirty="0">
                <a:solidFill>
                  <a:schemeClr val="bg1"/>
                </a:solidFill>
              </a:rPr>
              <a:t>Shared Governance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AF9D9A5-149E-4118-AAE3-8EF91B9C5B7D}"/>
              </a:ext>
            </a:extLst>
          </p:cNvPr>
          <p:cNvSpPr>
            <a:spLocks noGrp="1"/>
          </p:cNvSpPr>
          <p:nvPr>
            <p:ph sz="half" idx="14"/>
          </p:nvPr>
        </p:nvSpPr>
        <p:spPr bwMode="white">
          <a:xfrm>
            <a:off x="4928028" y="1997061"/>
            <a:ext cx="3148965" cy="1922438"/>
          </a:xfrm>
        </p:spPr>
        <p:txBody>
          <a:bodyPr>
            <a:noAutofit/>
          </a:bodyPr>
          <a:lstStyle/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en-US" sz="2400" b="1" dirty="0">
                <a:solidFill>
                  <a:schemeClr val="bg1"/>
                </a:solidFill>
              </a:rPr>
              <a:t>Presidential Leadership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90A3AE-E658-426D-96CD-CB0614B74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BDEDF39-62EC-40AF-98F4-06A79F1F80F1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818028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Agenda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3DC0E4E-6822-467C-96E3-77C667B41D2B}"/>
              </a:ext>
            </a:extLst>
          </p:cNvPr>
          <p:cNvSpPr>
            <a:spLocks noGrp="1"/>
          </p:cNvSpPr>
          <p:nvPr>
            <p:ph sz="half" idx="1"/>
          </p:nvPr>
        </p:nvSpPr>
        <p:spPr bwMode="white">
          <a:xfrm>
            <a:off x="8599491" y="3767354"/>
            <a:ext cx="2381484" cy="1230177"/>
          </a:xfrm>
        </p:spPr>
        <p:txBody>
          <a:bodyPr>
            <a:noAutofit/>
          </a:bodyPr>
          <a:lstStyle/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en-US" sz="2400" b="1" dirty="0">
                <a:solidFill>
                  <a:schemeClr val="bg1"/>
                </a:solidFill>
              </a:rPr>
              <a:t>Questions / Conversation</a:t>
            </a:r>
          </a:p>
        </p:txBody>
      </p:sp>
      <p:pic>
        <p:nvPicPr>
          <p:cNvPr id="36" name="Picture Placeholder 35" descr="Check icon">
            <a:extLst>
              <a:ext uri="{FF2B5EF4-FFF2-40B4-BE49-F238E27FC236}">
                <a16:creationId xmlns:a16="http://schemas.microsoft.com/office/drawing/2014/main" id="{1A9D8BC9-CF04-4A6C-89E6-E6A18D7419F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816473" y="1997061"/>
            <a:ext cx="576000" cy="576000"/>
          </a:xfrm>
        </p:spPr>
      </p:pic>
      <p:pic>
        <p:nvPicPr>
          <p:cNvPr id="38" name="Picture Placeholder 37" descr="Check icon">
            <a:extLst>
              <a:ext uri="{FF2B5EF4-FFF2-40B4-BE49-F238E27FC236}">
                <a16:creationId xmlns:a16="http://schemas.microsoft.com/office/drawing/2014/main" id="{D15B4FC9-0788-4E4C-9F5A-FCFAF69E7E7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4378157" y="1998286"/>
            <a:ext cx="576000" cy="576000"/>
          </a:xfrm>
        </p:spPr>
      </p:pic>
      <p:pic>
        <p:nvPicPr>
          <p:cNvPr id="40" name="Picture Placeholder 39" descr="Check icon">
            <a:extLst>
              <a:ext uri="{FF2B5EF4-FFF2-40B4-BE49-F238E27FC236}">
                <a16:creationId xmlns:a16="http://schemas.microsoft.com/office/drawing/2014/main" id="{250F553C-3E38-47E0-8A58-2967D756991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8029896" y="1997061"/>
            <a:ext cx="576000" cy="576000"/>
          </a:xfrm>
        </p:spPr>
      </p:pic>
      <p:pic>
        <p:nvPicPr>
          <p:cNvPr id="34" name="Picture Placeholder 33" descr="Check icon">
            <a:extLst>
              <a:ext uri="{FF2B5EF4-FFF2-40B4-BE49-F238E27FC236}">
                <a16:creationId xmlns:a16="http://schemas.microsoft.com/office/drawing/2014/main" id="{EA6876F1-58FD-4237-BE75-C15655445FE1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838200" y="3792079"/>
            <a:ext cx="576000" cy="576000"/>
          </a:xfrm>
        </p:spPr>
      </p:pic>
      <p:pic>
        <p:nvPicPr>
          <p:cNvPr id="42" name="Picture Placeholder 41" descr="Check icon">
            <a:extLst>
              <a:ext uri="{FF2B5EF4-FFF2-40B4-BE49-F238E27FC236}">
                <a16:creationId xmlns:a16="http://schemas.microsoft.com/office/drawing/2014/main" id="{C9B2F2DF-F5C3-47DD-B3B0-43E328A2AAAB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8015029" y="3792078"/>
            <a:ext cx="576000" cy="576000"/>
          </a:xfrm>
        </p:spPr>
      </p:pic>
      <p:sp>
        <p:nvSpPr>
          <p:cNvPr id="24" name="object 5" descr="Beige rectangle">
            <a:extLst>
              <a:ext uri="{FF2B5EF4-FFF2-40B4-BE49-F238E27FC236}">
                <a16:creationId xmlns:a16="http://schemas.microsoft.com/office/drawing/2014/main" id="{73ED10AC-D04B-401B-A6A1-6069912D1664}"/>
              </a:ext>
            </a:extLst>
          </p:cNvPr>
          <p:cNvSpPr/>
          <p:nvPr/>
        </p:nvSpPr>
        <p:spPr bwMode="ltGray">
          <a:xfrm>
            <a:off x="929705" y="1339122"/>
            <a:ext cx="3060000" cy="0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pic>
        <p:nvPicPr>
          <p:cNvPr id="32" name="Picture Placeholder 31" descr="Check icon">
            <a:extLst>
              <a:ext uri="{FF2B5EF4-FFF2-40B4-BE49-F238E27FC236}">
                <a16:creationId xmlns:a16="http://schemas.microsoft.com/office/drawing/2014/main" id="{6054A700-8461-40AD-8429-6C9F6EEEEC4C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4378157" y="3792078"/>
            <a:ext cx="576000" cy="576000"/>
          </a:xfrm>
        </p:spPr>
      </p:pic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69EEE746-E58F-0770-3B66-E8D781C3E48C}"/>
              </a:ext>
            </a:extLst>
          </p:cNvPr>
          <p:cNvSpPr txBox="1">
            <a:spLocks/>
          </p:cNvSpPr>
          <p:nvPr/>
        </p:nvSpPr>
        <p:spPr bwMode="white">
          <a:xfrm>
            <a:off x="1376645" y="3767355"/>
            <a:ext cx="2381484" cy="12301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en-US" sz="2400" b="1" dirty="0">
                <a:solidFill>
                  <a:schemeClr val="bg1"/>
                </a:solidFill>
              </a:rPr>
              <a:t>Faculty/VP Commitment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9FFA549C-9C8B-2CD8-76B4-00BD9F6A37D2}"/>
              </a:ext>
            </a:extLst>
          </p:cNvPr>
          <p:cNvSpPr txBox="1">
            <a:spLocks/>
          </p:cNvSpPr>
          <p:nvPr/>
        </p:nvSpPr>
        <p:spPr bwMode="white">
          <a:xfrm>
            <a:off x="4950729" y="3767355"/>
            <a:ext cx="2381484" cy="12301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en-US" sz="2400" b="1" dirty="0">
                <a:solidFill>
                  <a:schemeClr val="bg1"/>
                </a:solidFill>
              </a:rPr>
              <a:t>Automotive Technology Program Challenges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17E4A1DA-8ADD-3096-763D-F19D37404C9C}"/>
              </a:ext>
            </a:extLst>
          </p:cNvPr>
          <p:cNvSpPr txBox="1">
            <a:spLocks/>
          </p:cNvSpPr>
          <p:nvPr/>
        </p:nvSpPr>
        <p:spPr bwMode="white">
          <a:xfrm>
            <a:off x="1482637" y="2055813"/>
            <a:ext cx="2381484" cy="12301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20000"/>
              </a:lnSpc>
              <a:spcBef>
                <a:spcPts val="100"/>
              </a:spcBef>
            </a:pPr>
            <a:r>
              <a:rPr lang="en-US" sz="2400" b="1" dirty="0">
                <a:solidFill>
                  <a:schemeClr val="bg1"/>
                </a:solidFill>
              </a:rPr>
              <a:t>History of the College</a:t>
            </a:r>
          </a:p>
        </p:txBody>
      </p:sp>
    </p:spTree>
    <p:extLst>
      <p:ext uri="{BB962C8B-B14F-4D97-AF65-F5344CB8AC3E}">
        <p14:creationId xmlns:p14="http://schemas.microsoft.com/office/powerpoint/2010/main" val="336603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9" grpId="0" build="p"/>
      <p:bldP spid="7" grpId="0" build="p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Question mark boxes">
            <a:extLst>
              <a:ext uri="{FF2B5EF4-FFF2-40B4-BE49-F238E27FC236}">
                <a16:creationId xmlns:a16="http://schemas.microsoft.com/office/drawing/2014/main" id="{BD5BAEF8-04EE-4148-AB9D-25427A926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6" y="675"/>
            <a:ext cx="12189150" cy="685665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537408-2125-4CE5-92A7-F7E0FCBA31D0}"/>
              </a:ext>
            </a:extLst>
          </p:cNvPr>
          <p:cNvSpPr txBox="1">
            <a:spLocks/>
          </p:cNvSpPr>
          <p:nvPr/>
        </p:nvSpPr>
        <p:spPr>
          <a:xfrm>
            <a:off x="0" y="1358900"/>
            <a:ext cx="6348413" cy="414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1548000" tIns="216000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100"/>
              </a:spcBef>
              <a:buFont typeface="Arial" panose="020B0604020202020204" pitchFamily="34" charset="0"/>
              <a:buNone/>
            </a:pPr>
            <a:endParaRPr lang="en-US" sz="3200" b="1" dirty="0">
              <a:solidFill>
                <a:schemeClr val="bg2">
                  <a:alpha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BB57A-289F-385A-68AD-7CCFB65E9317}"/>
              </a:ext>
            </a:extLst>
          </p:cNvPr>
          <p:cNvSpPr txBox="1"/>
          <p:nvPr/>
        </p:nvSpPr>
        <p:spPr>
          <a:xfrm>
            <a:off x="354684" y="2381250"/>
            <a:ext cx="57413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60" dirty="0">
                <a:solidFill>
                  <a:schemeClr val="bg2">
                    <a:lumMod val="20000"/>
                    <a:lumOff val="80000"/>
                    <a:alpha val="75000"/>
                  </a:schemeClr>
                </a:solidFill>
                <a:cs typeface="Arial"/>
              </a:rPr>
              <a:t>How would you describe the relationship between faculty and administration at your institution?</a:t>
            </a:r>
            <a:endParaRPr lang="en-US" sz="3200" b="1" dirty="0">
              <a:solidFill>
                <a:schemeClr val="bg2">
                  <a:alpha val="50000"/>
                </a:schemeClr>
              </a:solidFill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7832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167AE908-CD7B-5D80-6DF8-858210C9A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97743" cy="6858000"/>
          </a:xfrm>
          <a:prstGeom prst="rect">
            <a:avLst/>
          </a:prstGeom>
        </p:spPr>
      </p:pic>
      <p:sp>
        <p:nvSpPr>
          <p:cNvPr id="5" name="object 3" descr="Beige rectangle">
            <a:extLst>
              <a:ext uri="{FF2B5EF4-FFF2-40B4-BE49-F238E27FC236}">
                <a16:creationId xmlns:a16="http://schemas.microsoft.com/office/drawing/2014/main" id="{DCF29767-6635-4A46-AB77-672CC90C6FBE}"/>
              </a:ext>
            </a:extLst>
          </p:cNvPr>
          <p:cNvSpPr/>
          <p:nvPr/>
        </p:nvSpPr>
        <p:spPr>
          <a:xfrm>
            <a:off x="8181340" y="444136"/>
            <a:ext cx="4010660" cy="6413863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6" name="object 6" descr="Blue rectangle">
            <a:extLst>
              <a:ext uri="{FF2B5EF4-FFF2-40B4-BE49-F238E27FC236}">
                <a16:creationId xmlns:a16="http://schemas.microsoft.com/office/drawing/2014/main" id="{9FABC344-E043-45BE-8588-06C658DBCE70}"/>
              </a:ext>
            </a:extLst>
          </p:cNvPr>
          <p:cNvSpPr/>
          <p:nvPr/>
        </p:nvSpPr>
        <p:spPr>
          <a:xfrm>
            <a:off x="5850194" y="1108236"/>
            <a:ext cx="6341806" cy="5181599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5C5720-51D4-4632-91CD-936B8AB96750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6438318" y="1307448"/>
            <a:ext cx="5165558" cy="8223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History of the College </a:t>
            </a:r>
            <a:endParaRPr lang="en-US" dirty="0"/>
          </a:p>
        </p:txBody>
      </p:sp>
      <p:sp>
        <p:nvSpPr>
          <p:cNvPr id="7" name="object 9" descr="Beige rectangle">
            <a:extLst>
              <a:ext uri="{FF2B5EF4-FFF2-40B4-BE49-F238E27FC236}">
                <a16:creationId xmlns:a16="http://schemas.microsoft.com/office/drawing/2014/main" id="{02C6628C-972C-4717-AAF3-D882B30F6658}"/>
              </a:ext>
            </a:extLst>
          </p:cNvPr>
          <p:cNvSpPr/>
          <p:nvPr/>
        </p:nvSpPr>
        <p:spPr bwMode="white">
          <a:xfrm>
            <a:off x="6597743" y="2129784"/>
            <a:ext cx="2970000" cy="0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7A818AB-B120-41D5-88A6-933AB9CAAE68}"/>
              </a:ext>
            </a:extLst>
          </p:cNvPr>
          <p:cNvSpPr txBox="1">
            <a:spLocks/>
          </p:cNvSpPr>
          <p:nvPr/>
        </p:nvSpPr>
        <p:spPr bwMode="white">
          <a:xfrm>
            <a:off x="6095999" y="2351222"/>
            <a:ext cx="5860869" cy="37079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i="1" spc="-25" dirty="0">
              <a:solidFill>
                <a:schemeClr val="bg2">
                  <a:lumMod val="20000"/>
                  <a:lumOff val="80000"/>
                </a:schemeClr>
              </a:solidFill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FF391E-F5E2-7BF2-D4E1-40472EDE64D1}"/>
              </a:ext>
            </a:extLst>
          </p:cNvPr>
          <p:cNvSpPr txBox="1"/>
          <p:nvPr/>
        </p:nvSpPr>
        <p:spPr>
          <a:xfrm>
            <a:off x="6843548" y="2351221"/>
            <a:ext cx="477847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Anoka Technical College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     -Anoka, MN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Faculty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Administration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Institutional Culture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     -Complex relationship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     -Dysfunctional family</a:t>
            </a:r>
          </a:p>
        </p:txBody>
      </p:sp>
    </p:spTree>
    <p:extLst>
      <p:ext uri="{BB962C8B-B14F-4D97-AF65-F5344CB8AC3E}">
        <p14:creationId xmlns:p14="http://schemas.microsoft.com/office/powerpoint/2010/main" val="429419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42EF1974-141C-494C-A63E-216742273C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972" y="7115"/>
            <a:ext cx="12210972" cy="6843770"/>
          </a:xfrm>
        </p:spPr>
      </p:pic>
      <p:sp>
        <p:nvSpPr>
          <p:cNvPr id="22" name="object 3" descr="Blue rectangle">
            <a:extLst>
              <a:ext uri="{FF2B5EF4-FFF2-40B4-BE49-F238E27FC236}">
                <a16:creationId xmlns:a16="http://schemas.microsoft.com/office/drawing/2014/main" id="{2D225086-68BE-4168-8F17-9443ADD89675}"/>
              </a:ext>
            </a:extLst>
          </p:cNvPr>
          <p:cNvSpPr/>
          <p:nvPr/>
        </p:nvSpPr>
        <p:spPr>
          <a:xfrm>
            <a:off x="-18972" y="-19405"/>
            <a:ext cx="121896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BDEDF39-62EC-40AF-98F4-06A79F1F80F1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818028" y="365125"/>
            <a:ext cx="3017869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President’s Leadership</a:t>
            </a:r>
            <a:endParaRPr lang="en-US" dirty="0"/>
          </a:p>
        </p:txBody>
      </p:sp>
      <p:sp>
        <p:nvSpPr>
          <p:cNvPr id="24" name="object 5" descr="Beige rectangle">
            <a:extLst>
              <a:ext uri="{FF2B5EF4-FFF2-40B4-BE49-F238E27FC236}">
                <a16:creationId xmlns:a16="http://schemas.microsoft.com/office/drawing/2014/main" id="{73ED10AC-D04B-401B-A6A1-6069912D1664}"/>
              </a:ext>
            </a:extLst>
          </p:cNvPr>
          <p:cNvSpPr/>
          <p:nvPr/>
        </p:nvSpPr>
        <p:spPr bwMode="ltGray">
          <a:xfrm>
            <a:off x="451687" y="1791406"/>
            <a:ext cx="3060000" cy="0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6155EE7-CECC-B475-4E44-D098F7521A8D}"/>
              </a:ext>
            </a:extLst>
          </p:cNvPr>
          <p:cNvGrpSpPr/>
          <p:nvPr/>
        </p:nvGrpSpPr>
        <p:grpSpPr>
          <a:xfrm>
            <a:off x="5495131" y="765220"/>
            <a:ext cx="2593673" cy="2593673"/>
            <a:chOff x="2139025" y="1031"/>
            <a:chExt cx="2593673" cy="2593673"/>
          </a:xfrm>
          <a:solidFill>
            <a:srgbClr val="0090A2"/>
          </a:solidFill>
        </p:grpSpPr>
        <p:sp>
          <p:nvSpPr>
            <p:cNvPr id="54" name="Arrow: Down 53">
              <a:extLst>
                <a:ext uri="{FF2B5EF4-FFF2-40B4-BE49-F238E27FC236}">
                  <a16:creationId xmlns:a16="http://schemas.microsoft.com/office/drawing/2014/main" id="{2E38B2FA-8EA6-415D-0E8A-2A0E8CF7B5A1}"/>
                </a:ext>
              </a:extLst>
            </p:cNvPr>
            <p:cNvSpPr/>
            <p:nvPr/>
          </p:nvSpPr>
          <p:spPr>
            <a:xfrm>
              <a:off x="2139025" y="1031"/>
              <a:ext cx="2593673" cy="2593673"/>
            </a:xfrm>
            <a:prstGeom prst="downArrow">
              <a:avLst>
                <a:gd name="adj1" fmla="val 50000"/>
                <a:gd name="adj2" fmla="val 35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Arrow: Down 4">
              <a:extLst>
                <a:ext uri="{FF2B5EF4-FFF2-40B4-BE49-F238E27FC236}">
                  <a16:creationId xmlns:a16="http://schemas.microsoft.com/office/drawing/2014/main" id="{3A6A1923-3941-A887-7386-798F93CC905F}"/>
                </a:ext>
              </a:extLst>
            </p:cNvPr>
            <p:cNvSpPr txBox="1"/>
            <p:nvPr/>
          </p:nvSpPr>
          <p:spPr>
            <a:xfrm>
              <a:off x="2787443" y="1031"/>
              <a:ext cx="1296837" cy="2139780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5128" tIns="135128" rIns="135128" bIns="135128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President</a:t>
              </a:r>
              <a:r>
                <a:rPr lang="en-US" kern="1200" dirty="0"/>
                <a:t>: 10 years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7056BF7-9FD8-598E-C9AE-8BC1AFCDCD6C}"/>
              </a:ext>
            </a:extLst>
          </p:cNvPr>
          <p:cNvGrpSpPr/>
          <p:nvPr/>
        </p:nvGrpSpPr>
        <p:grpSpPr>
          <a:xfrm>
            <a:off x="6994068" y="3361454"/>
            <a:ext cx="2593673" cy="2593673"/>
            <a:chOff x="3637962" y="2597265"/>
            <a:chExt cx="2593673" cy="2593673"/>
          </a:xfrm>
          <a:solidFill>
            <a:srgbClr val="0090A2"/>
          </a:solidFill>
        </p:grpSpPr>
        <p:sp>
          <p:nvSpPr>
            <p:cNvPr id="52" name="Arrow: Down 51">
              <a:extLst>
                <a:ext uri="{FF2B5EF4-FFF2-40B4-BE49-F238E27FC236}">
                  <a16:creationId xmlns:a16="http://schemas.microsoft.com/office/drawing/2014/main" id="{A3A7E0C8-FAAB-608D-AEBB-C41DD833D66B}"/>
                </a:ext>
              </a:extLst>
            </p:cNvPr>
            <p:cNvSpPr/>
            <p:nvPr/>
          </p:nvSpPr>
          <p:spPr>
            <a:xfrm rot="7200000">
              <a:off x="3637962" y="2597265"/>
              <a:ext cx="2593673" cy="2593673"/>
            </a:xfrm>
            <a:prstGeom prst="downArrow">
              <a:avLst>
                <a:gd name="adj1" fmla="val 50000"/>
                <a:gd name="adj2" fmla="val 35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Arrow: Down 6">
              <a:extLst>
                <a:ext uri="{FF2B5EF4-FFF2-40B4-BE49-F238E27FC236}">
                  <a16:creationId xmlns:a16="http://schemas.microsoft.com/office/drawing/2014/main" id="{D5B63735-6AC9-53B3-D9C9-E7F27ADBEC86}"/>
                </a:ext>
              </a:extLst>
            </p:cNvPr>
            <p:cNvSpPr txBox="1"/>
            <p:nvPr/>
          </p:nvSpPr>
          <p:spPr>
            <a:xfrm rot="1800000">
              <a:off x="4061450" y="3359156"/>
              <a:ext cx="2139780" cy="1296837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5128" tIns="135128" rIns="135128" bIns="135128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Transparency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97E4434-4349-64E0-D6FA-EA44581B48DC}"/>
              </a:ext>
            </a:extLst>
          </p:cNvPr>
          <p:cNvGrpSpPr/>
          <p:nvPr/>
        </p:nvGrpSpPr>
        <p:grpSpPr>
          <a:xfrm>
            <a:off x="3996195" y="3361454"/>
            <a:ext cx="2593673" cy="2593673"/>
            <a:chOff x="640089" y="2597265"/>
            <a:chExt cx="2593673" cy="2593673"/>
          </a:xfrm>
          <a:solidFill>
            <a:srgbClr val="0090A2"/>
          </a:solidFill>
        </p:grpSpPr>
        <p:sp>
          <p:nvSpPr>
            <p:cNvPr id="50" name="Arrow: Down 49">
              <a:extLst>
                <a:ext uri="{FF2B5EF4-FFF2-40B4-BE49-F238E27FC236}">
                  <a16:creationId xmlns:a16="http://schemas.microsoft.com/office/drawing/2014/main" id="{DAC29CA7-D147-E05C-3C6C-682A082F650E}"/>
                </a:ext>
              </a:extLst>
            </p:cNvPr>
            <p:cNvSpPr/>
            <p:nvPr/>
          </p:nvSpPr>
          <p:spPr>
            <a:xfrm rot="14400000">
              <a:off x="640089" y="2597265"/>
              <a:ext cx="2593673" cy="2593673"/>
            </a:xfrm>
            <a:prstGeom prst="downArrow">
              <a:avLst>
                <a:gd name="adj1" fmla="val 50000"/>
                <a:gd name="adj2" fmla="val 35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Arrow: Down 8">
              <a:extLst>
                <a:ext uri="{FF2B5EF4-FFF2-40B4-BE49-F238E27FC236}">
                  <a16:creationId xmlns:a16="http://schemas.microsoft.com/office/drawing/2014/main" id="{8902C659-37C6-1CD9-387C-8D74BC9D3FE3}"/>
                </a:ext>
              </a:extLst>
            </p:cNvPr>
            <p:cNvSpPr txBox="1"/>
            <p:nvPr/>
          </p:nvSpPr>
          <p:spPr>
            <a:xfrm rot="19800000">
              <a:off x="670495" y="3359156"/>
              <a:ext cx="2139780" cy="1296837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5128" tIns="135128" rIns="135128" bIns="135128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/>
                <a:t>Communication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9577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F3A5A-9945-9EC2-55CC-FD76023F3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821" y="0"/>
            <a:ext cx="4223823" cy="1149202"/>
          </a:xfrm>
        </p:spPr>
        <p:txBody>
          <a:bodyPr/>
          <a:lstStyle/>
          <a:p>
            <a:pPr algn="ctr"/>
            <a:r>
              <a:rPr lang="en-US" dirty="0"/>
              <a:t>Shared Governance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EAF3D-0560-2B03-FCEB-300AA9867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29012" y="858747"/>
            <a:ext cx="5556511" cy="1765181"/>
          </a:xfrm>
        </p:spPr>
        <p:txBody>
          <a:bodyPr>
            <a:normAutofit/>
          </a:bodyPr>
          <a:lstStyle/>
          <a:p>
            <a:r>
              <a:rPr lang="en-US" sz="2000" dirty="0"/>
              <a:t>Shared governance strengthens institutions by championing meaningful engagement and inclusive, transparent decision-making (AGB, 2017)</a:t>
            </a:r>
          </a:p>
          <a:p>
            <a:endParaRPr lang="en-US" sz="20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5257B0-CF05-6C14-0B68-63EE50D9347D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6429012" y="2623928"/>
            <a:ext cx="5396948" cy="1431234"/>
          </a:xfrm>
        </p:spPr>
        <p:txBody>
          <a:bodyPr>
            <a:normAutofit/>
          </a:bodyPr>
          <a:lstStyle/>
          <a:p>
            <a:r>
              <a:rPr lang="en-US" sz="2000" dirty="0"/>
              <a:t>Ideally, shared governance is characteristically collegial. (</a:t>
            </a:r>
            <a:r>
              <a:rPr lang="en-US" sz="2000" dirty="0" err="1"/>
              <a:t>BoardEffect</a:t>
            </a:r>
            <a:r>
              <a:rPr lang="en-US" sz="2000" dirty="0"/>
              <a:t>, 2023). </a:t>
            </a:r>
          </a:p>
          <a:p>
            <a:endParaRPr lang="en-US" sz="20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C0A0F09-DBAD-5D1D-D924-E9139148B2FE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6429012" y="4155411"/>
            <a:ext cx="5396948" cy="1765182"/>
          </a:xfrm>
        </p:spPr>
        <p:txBody>
          <a:bodyPr>
            <a:normAutofit/>
          </a:bodyPr>
          <a:lstStyle/>
          <a:p>
            <a:r>
              <a:rPr lang="en-US" sz="2000" dirty="0"/>
              <a:t>Tension seems to be inevitable in shared governance, as constituencies with “different needs and priorities” come together to make decisions with broad implications (</a:t>
            </a:r>
            <a:r>
              <a:rPr lang="en-US" sz="2000" dirty="0" err="1"/>
              <a:t>Weilundemo</a:t>
            </a:r>
            <a:r>
              <a:rPr lang="en-US" sz="2000" dirty="0"/>
              <a:t> &amp; Mathews 2015).</a:t>
            </a:r>
          </a:p>
          <a:p>
            <a:endParaRPr lang="en-US" sz="2000" dirty="0"/>
          </a:p>
        </p:txBody>
      </p:sp>
      <p:pic>
        <p:nvPicPr>
          <p:cNvPr id="11" name="Picture Placeholder 35" descr="Check icon">
            <a:extLst>
              <a:ext uri="{FF2B5EF4-FFF2-40B4-BE49-F238E27FC236}">
                <a16:creationId xmlns:a16="http://schemas.microsoft.com/office/drawing/2014/main" id="{68744555-87FD-A130-5F6F-E8EDF5C9B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5702710" y="753785"/>
            <a:ext cx="576000" cy="576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41BE608-3E7C-C3D0-9349-2F5272FC2EA8}"/>
              </a:ext>
            </a:extLst>
          </p:cNvPr>
          <p:cNvSpPr/>
          <p:nvPr/>
        </p:nvSpPr>
        <p:spPr>
          <a:xfrm>
            <a:off x="11336594" y="6076335"/>
            <a:ext cx="648929" cy="560439"/>
          </a:xfrm>
          <a:prstGeom prst="ellipse">
            <a:avLst/>
          </a:prstGeom>
          <a:solidFill>
            <a:srgbClr val="107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Placeholder 35" descr="Check icon">
            <a:extLst>
              <a:ext uri="{FF2B5EF4-FFF2-40B4-BE49-F238E27FC236}">
                <a16:creationId xmlns:a16="http://schemas.microsoft.com/office/drawing/2014/main" id="{0A9890FF-114C-B4CD-234A-A2F00917E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5702710" y="2627270"/>
            <a:ext cx="576000" cy="576000"/>
          </a:xfrm>
          <a:prstGeom prst="rect">
            <a:avLst/>
          </a:prstGeom>
        </p:spPr>
      </p:pic>
      <p:pic>
        <p:nvPicPr>
          <p:cNvPr id="14" name="Picture Placeholder 35" descr="Check icon">
            <a:extLst>
              <a:ext uri="{FF2B5EF4-FFF2-40B4-BE49-F238E27FC236}">
                <a16:creationId xmlns:a16="http://schemas.microsoft.com/office/drawing/2014/main" id="{2F2A7CDC-F6EF-685B-1443-47B18A752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5693449" y="4155411"/>
            <a:ext cx="576000" cy="576000"/>
          </a:xfrm>
          <a:prstGeom prst="rect">
            <a:avLst/>
          </a:prstGeom>
        </p:spPr>
      </p:pic>
      <p:pic>
        <p:nvPicPr>
          <p:cNvPr id="16" name="Picture 1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748C55C-202B-2276-8D8A-99E57728DB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087" y="1420760"/>
            <a:ext cx="3441290" cy="543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9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  <p:bldP spid="1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Question mark boxes">
            <a:extLst>
              <a:ext uri="{FF2B5EF4-FFF2-40B4-BE49-F238E27FC236}">
                <a16:creationId xmlns:a16="http://schemas.microsoft.com/office/drawing/2014/main" id="{BD5BAEF8-04EE-4148-AB9D-25427A926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6" y="675"/>
            <a:ext cx="12189150" cy="685665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537408-2125-4CE5-92A7-F7E0FCBA31D0}"/>
              </a:ext>
            </a:extLst>
          </p:cNvPr>
          <p:cNvSpPr txBox="1">
            <a:spLocks/>
          </p:cNvSpPr>
          <p:nvPr/>
        </p:nvSpPr>
        <p:spPr>
          <a:xfrm>
            <a:off x="0" y="1358900"/>
            <a:ext cx="6348413" cy="414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1548000" tIns="216000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100"/>
              </a:spcBef>
              <a:buFont typeface="Arial" panose="020B0604020202020204" pitchFamily="34" charset="0"/>
              <a:buNone/>
            </a:pPr>
            <a:endParaRPr lang="en-US" sz="3200" b="1" dirty="0">
              <a:solidFill>
                <a:schemeClr val="bg2">
                  <a:alpha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BB57A-289F-385A-68AD-7CCFB65E9317}"/>
              </a:ext>
            </a:extLst>
          </p:cNvPr>
          <p:cNvSpPr txBox="1"/>
          <p:nvPr/>
        </p:nvSpPr>
        <p:spPr>
          <a:xfrm>
            <a:off x="354684" y="2890391"/>
            <a:ext cx="57413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60" dirty="0">
                <a:solidFill>
                  <a:schemeClr val="bg2">
                    <a:lumMod val="20000"/>
                    <a:lumOff val="80000"/>
                    <a:alpha val="75000"/>
                  </a:schemeClr>
                </a:solidFill>
                <a:cs typeface="Arial"/>
              </a:rPr>
              <a:t>What is your definition of “communication?”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95800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913C1DD0-5E33-262E-4E4B-D5F63AB12B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7639665" cy="6858000"/>
          </a:xfrm>
          <a:prstGeom prst="rect">
            <a:avLst/>
          </a:prstGeom>
        </p:spPr>
      </p:pic>
      <p:sp>
        <p:nvSpPr>
          <p:cNvPr id="5" name="object 3" descr="Beige rectangle">
            <a:extLst>
              <a:ext uri="{FF2B5EF4-FFF2-40B4-BE49-F238E27FC236}">
                <a16:creationId xmlns:a16="http://schemas.microsoft.com/office/drawing/2014/main" id="{DCF29767-6635-4A46-AB77-672CC90C6FBE}"/>
              </a:ext>
            </a:extLst>
          </p:cNvPr>
          <p:cNvSpPr/>
          <p:nvPr/>
        </p:nvSpPr>
        <p:spPr>
          <a:xfrm>
            <a:off x="8181340" y="444136"/>
            <a:ext cx="4010660" cy="6413863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6" name="object 6" descr="Blue rectangle">
            <a:extLst>
              <a:ext uri="{FF2B5EF4-FFF2-40B4-BE49-F238E27FC236}">
                <a16:creationId xmlns:a16="http://schemas.microsoft.com/office/drawing/2014/main" id="{9FABC344-E043-45BE-8588-06C658DBCE70}"/>
              </a:ext>
            </a:extLst>
          </p:cNvPr>
          <p:cNvSpPr/>
          <p:nvPr/>
        </p:nvSpPr>
        <p:spPr>
          <a:xfrm>
            <a:off x="5850194" y="1108236"/>
            <a:ext cx="6341806" cy="5181599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5C5720-51D4-4632-91CD-936B8AB96750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6438318" y="1307448"/>
            <a:ext cx="5165558" cy="8223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Faculty/VP Commitment</a:t>
            </a:r>
            <a:endParaRPr lang="en-US" dirty="0"/>
          </a:p>
        </p:txBody>
      </p:sp>
      <p:sp>
        <p:nvSpPr>
          <p:cNvPr id="7" name="object 9" descr="Beige rectangle">
            <a:extLst>
              <a:ext uri="{FF2B5EF4-FFF2-40B4-BE49-F238E27FC236}">
                <a16:creationId xmlns:a16="http://schemas.microsoft.com/office/drawing/2014/main" id="{02C6628C-972C-4717-AAF3-D882B30F6658}"/>
              </a:ext>
            </a:extLst>
          </p:cNvPr>
          <p:cNvSpPr/>
          <p:nvPr/>
        </p:nvSpPr>
        <p:spPr bwMode="white">
          <a:xfrm>
            <a:off x="6597743" y="2129784"/>
            <a:ext cx="2970000" cy="0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7A818AB-B120-41D5-88A6-933AB9CAAE68}"/>
              </a:ext>
            </a:extLst>
          </p:cNvPr>
          <p:cNvSpPr txBox="1">
            <a:spLocks/>
          </p:cNvSpPr>
          <p:nvPr/>
        </p:nvSpPr>
        <p:spPr bwMode="white">
          <a:xfrm>
            <a:off x="6095999" y="2351222"/>
            <a:ext cx="5860869" cy="37079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i="1" spc="-25" dirty="0">
              <a:solidFill>
                <a:schemeClr val="bg2">
                  <a:lumMod val="20000"/>
                  <a:lumOff val="80000"/>
                </a:schemeClr>
              </a:solidFill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FF391E-F5E2-7BF2-D4E1-40472EDE64D1}"/>
              </a:ext>
            </a:extLst>
          </p:cNvPr>
          <p:cNvSpPr txBox="1"/>
          <p:nvPr/>
        </p:nvSpPr>
        <p:spPr>
          <a:xfrm>
            <a:off x="6843548" y="2351221"/>
            <a:ext cx="477847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Communication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Honesty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Shared sense of purpose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     What’s best for our students?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Understanding the issue at hand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Adaptability: new leadership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Accountability </a:t>
            </a:r>
          </a:p>
        </p:txBody>
      </p:sp>
    </p:spTree>
    <p:extLst>
      <p:ext uri="{BB962C8B-B14F-4D97-AF65-F5344CB8AC3E}">
        <p14:creationId xmlns:p14="http://schemas.microsoft.com/office/powerpoint/2010/main" val="200976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0">
      <a:dk1>
        <a:sysClr val="windowText" lastClr="000000"/>
      </a:dk1>
      <a:lt1>
        <a:sysClr val="window" lastClr="FFFFFF"/>
      </a:lt1>
      <a:dk2>
        <a:srgbClr val="00292E"/>
      </a:dk2>
      <a:lt2>
        <a:srgbClr val="64B2C1"/>
      </a:lt2>
      <a:accent1>
        <a:srgbClr val="F0CDA1"/>
      </a:accent1>
      <a:accent2>
        <a:srgbClr val="107082"/>
      </a:accent2>
      <a:accent3>
        <a:srgbClr val="054854"/>
      </a:accent3>
      <a:accent4>
        <a:srgbClr val="00AEEF"/>
      </a:accent4>
      <a:accent5>
        <a:srgbClr val="F99927"/>
      </a:accent5>
      <a:accent6>
        <a:srgbClr val="EC7216"/>
      </a:accent6>
      <a:hlink>
        <a:srgbClr val="000000"/>
      </a:hlink>
      <a:folHlink>
        <a:srgbClr val="000000"/>
      </a:folHlink>
    </a:clrScheme>
    <a:fontScheme name="Custom 25">
      <a:majorFont>
        <a:latin typeface="Gill Sans MT"/>
        <a:ea typeface=""/>
        <a:cs typeface=""/>
      </a:majorFont>
      <a:minorFont>
        <a:latin typeface="Arial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M23188392_Professional services pitch deck_SL_V1.potx" id="{A16A60D7-542B-43C6-BB27-7BA8168B4019}" vid="{8C6CFC53-4DED-4518-8264-5814B6A371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DD087A-3273-4D74-8700-4C8E2BE507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71946EF-A3EA-4ECB-8D9A-56C36FFF407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72DAF9E5-DED4-4A50-A81B-4CC218A03F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Professional services pitch deck</Template>
  <TotalTime>110</TotalTime>
  <Words>333</Words>
  <Application>Microsoft Office PowerPoint</Application>
  <PresentationFormat>Widescreen</PresentationFormat>
  <Paragraphs>80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 </vt:lpstr>
      <vt:lpstr>Calibri</vt:lpstr>
      <vt:lpstr>Gill Sans MT</vt:lpstr>
      <vt:lpstr>Office Theme</vt:lpstr>
      <vt:lpstr>Not Synthetic Oil and Water: </vt:lpstr>
      <vt:lpstr>Not Synthetic Oil and Water</vt:lpstr>
      <vt:lpstr>Agenda</vt:lpstr>
      <vt:lpstr>PowerPoint Presentation</vt:lpstr>
      <vt:lpstr>History of the College </vt:lpstr>
      <vt:lpstr>President’s Leadership</vt:lpstr>
      <vt:lpstr>Shared Governance</vt:lpstr>
      <vt:lpstr>PowerPoint Presentation</vt:lpstr>
      <vt:lpstr>Faculty/VP Commitment</vt:lpstr>
      <vt:lpstr>PowerPoint Presentation</vt:lpstr>
      <vt:lpstr>Automotive Program Challenges</vt:lpstr>
      <vt:lpstr>Summary</vt:lpstr>
      <vt:lpstr>Thank you</vt:lpstr>
    </vt:vector>
  </TitlesOfParts>
  <Company>ARCC_ATC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SERVICES PITCH DECK</dc:title>
  <dc:creator>Munson, Deanna</dc:creator>
  <cp:lastModifiedBy>Dimitria Harding</cp:lastModifiedBy>
  <cp:revision>3</cp:revision>
  <dcterms:created xsi:type="dcterms:W3CDTF">2023-03-31T17:57:18Z</dcterms:created>
  <dcterms:modified xsi:type="dcterms:W3CDTF">2023-04-04T20:40:24Z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